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64678-CA02-4E4B-BD71-C0EA5DAD8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85A747-DB50-4DBB-97E0-C5CC8EC2AE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4ADDB-6CCF-4BB2-BFE6-6C713D65F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3260-F3E0-472A-9CEC-E0A96D9A530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94088-84A1-465D-96F5-8C3D1623C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862E2-EB5B-4CEF-8E39-0974C8E4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849-AF5E-4711-B781-2F78B5E43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33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F749E-B579-489E-B291-002E84195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8C0351-5044-41D0-9C53-80B1BB4EDB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DFD90-0E3B-4EFD-A802-8A4EDDA6C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3260-F3E0-472A-9CEC-E0A96D9A530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39349-4577-4F39-ADC2-1E263B85E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A0EB3F-19FB-4465-A13C-2743B70DA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849-AF5E-4711-B781-2F78B5E43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05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107BE5-25CA-4EEF-AA56-CF20CE6928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933110-66D1-482E-AF32-F95D84F6A5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F96CE-EB8A-4B9D-B5A3-3E3D55361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3260-F3E0-472A-9CEC-E0A96D9A530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478F9-FF65-4C3A-A68A-A7F2E7F29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4426E-A758-4E24-BF8A-93DB7D459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849-AF5E-4711-B781-2F78B5E43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86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60EFA-F352-45AD-9335-406FEB8BA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6EF07-930C-4F87-A138-DCFCEAE7D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B522F-B32D-4BD6-892C-F82718EAB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3260-F3E0-472A-9CEC-E0A96D9A530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1C326-15A2-4EF4-B4C2-95FBF57E9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C894C-DC92-4875-838A-FCE832780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849-AF5E-4711-B781-2F78B5E43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531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45AED-12D4-45A2-8A59-269ED8A5F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31BAD-93A7-4914-BA58-583C62C627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C0DFA6-8D17-4D99-A459-071ECE12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3260-F3E0-472A-9CEC-E0A96D9A530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AF151-3592-4E8A-87EB-22487A7CE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8D384-E707-4F1B-9688-DF47E0F35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849-AF5E-4711-B781-2F78B5E43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37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88CD1-DFA1-4FBD-A8EA-3B6ED7579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D33FB-86A7-4186-9597-82296C1298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B68309-F500-4BCF-92E5-600E05041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D24DCA-5822-4047-84DF-47BD6ADC8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3260-F3E0-472A-9CEC-E0A96D9A530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F01644-FBF9-44BA-9D29-B11BBB032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43CD80-01DB-42B2-8FC4-2456988DF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849-AF5E-4711-B781-2F78B5E43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18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C0A9E-A62B-44CE-9585-A6EE6CF03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19BB7-725D-4E11-AD63-B6B651EE6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D051C8-528A-487F-A858-E251E8AA47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C3FD9D-1B17-441D-BE78-F1E8244F8E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7CFF22-60B9-4098-9606-35A7F8FB5E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686C5C-A48A-4F0E-B79D-2A4908D95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3260-F3E0-472A-9CEC-E0A96D9A530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3F2D4D-8491-4E33-A1A0-28ABD444A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2D2716-AFF3-4346-A54F-A30C8BA52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849-AF5E-4711-B781-2F78B5E43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574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16C4C-9C54-4D3D-B42F-610C9C369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3689CE-4AC6-4FF4-B5FE-616398D0A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3260-F3E0-472A-9CEC-E0A96D9A530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90C6DE-D323-46CF-8EEF-7955445E2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5652FB-4C7C-418C-AC01-3AC8BE5B4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849-AF5E-4711-B781-2F78B5E43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7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D8D460-D6AD-4CB0-8630-4E839A9F1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3260-F3E0-472A-9CEC-E0A96D9A530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ABF4D9-C45A-46CD-99E6-4EB812E71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66DAA-17B0-4DBF-8698-758D36DBE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849-AF5E-4711-B781-2F78B5E43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27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47F59-23FB-4519-B9C3-A11A53D70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3326F-BDF4-4B40-86B8-2D17448C1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86FCB5-CED7-467E-8A60-84795C68D7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C425F3-4E29-4FF5-ABD5-009B9E8B2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3260-F3E0-472A-9CEC-E0A96D9A530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49F51-326D-414D-AEB7-5FF294E19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72AC47-80FD-49F2-8BD3-FB0825749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849-AF5E-4711-B781-2F78B5E43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79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1C847-CD52-4570-A965-A63069BC2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7F2212-11F8-47E9-B71A-8AAFA0756F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DA34D1-3674-4AF9-B448-50ABF1E17D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FC739-D54F-43D4-8409-98BA94AEF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3260-F3E0-472A-9CEC-E0A96D9A530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E070AE-44F4-433A-BA94-C26E9581D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3B5A4E-E80F-4EC0-BFA9-DACE5E96F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13849-AF5E-4711-B781-2F78B5E43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74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628476-DDA1-476C-810B-391B76F9C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46012-733B-40C4-93BC-02F495FC7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819E1-B2CF-4ED7-A12B-1B2B44E48C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C3260-F3E0-472A-9CEC-E0A96D9A530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DF808-1FBF-4D8B-BE7A-CE78350BCB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EF1AD-D578-439F-80F1-DC582BC780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13849-AF5E-4711-B781-2F78B5E43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34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LEGO, toy, white&#10;&#10;Description automatically generated">
            <a:extLst>
              <a:ext uri="{FF2B5EF4-FFF2-40B4-BE49-F238E27FC236}">
                <a16:creationId xmlns:a16="http://schemas.microsoft.com/office/drawing/2014/main" id="{4BA53E68-1CC1-40A5-8716-B0CD0B380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362200"/>
            <a:ext cx="6535062" cy="43725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509004-14A6-4037-BBF9-20EF67690B44}"/>
              </a:ext>
            </a:extLst>
          </p:cNvPr>
          <p:cNvSpPr txBox="1"/>
          <p:nvPr/>
        </p:nvSpPr>
        <p:spPr>
          <a:xfrm>
            <a:off x="2514600" y="2505670"/>
            <a:ext cx="24646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Karmina Rg" panose="02000503060000020004" pitchFamily="50" charset="0"/>
                <a:ea typeface="Karmina Rg" panose="02000503060000020004" pitchFamily="50" charset="0"/>
              </a:rPr>
              <a:t>Monument Foundation</a:t>
            </a:r>
          </a:p>
          <a:p>
            <a:pPr algn="ctr"/>
            <a:r>
              <a:rPr lang="en-US" b="1" dirty="0">
                <a:latin typeface="Karmina Rg" panose="02000503060000020004" pitchFamily="50" charset="0"/>
                <a:ea typeface="Karmina Rg" panose="02000503060000020004" pitchFamily="50" charset="0"/>
              </a:rPr>
              <a:t>L x W x D</a:t>
            </a:r>
          </a:p>
          <a:p>
            <a:pPr algn="ctr"/>
            <a:r>
              <a:rPr lang="en-US" b="1" dirty="0">
                <a:latin typeface="Karmina Rg" panose="02000503060000020004" pitchFamily="50" charset="0"/>
                <a:ea typeface="Karmina Rg" panose="02000503060000020004" pitchFamily="50" charset="0"/>
              </a:rPr>
              <a:t>36 x 14 x 42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18331AF-A738-4493-BFFC-C657B6587333}"/>
              </a:ext>
            </a:extLst>
          </p:cNvPr>
          <p:cNvCxnSpPr>
            <a:cxnSpLocks/>
          </p:cNvCxnSpPr>
          <p:nvPr/>
        </p:nvCxnSpPr>
        <p:spPr>
          <a:xfrm>
            <a:off x="6400800" y="3886200"/>
            <a:ext cx="20900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DC51992-E9D0-4442-9601-EB504E3AEE61}"/>
              </a:ext>
            </a:extLst>
          </p:cNvPr>
          <p:cNvCxnSpPr>
            <a:cxnSpLocks/>
          </p:cNvCxnSpPr>
          <p:nvPr/>
        </p:nvCxnSpPr>
        <p:spPr>
          <a:xfrm flipV="1">
            <a:off x="6248400" y="3429000"/>
            <a:ext cx="2234038" cy="2362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CA5E61D-6F4C-4F1D-AE6E-931CA84BD565}"/>
              </a:ext>
            </a:extLst>
          </p:cNvPr>
          <p:cNvCxnSpPr>
            <a:cxnSpLocks/>
          </p:cNvCxnSpPr>
          <p:nvPr/>
        </p:nvCxnSpPr>
        <p:spPr>
          <a:xfrm flipV="1">
            <a:off x="6248400" y="3698645"/>
            <a:ext cx="2093178" cy="1406755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66EF96D-F505-4619-B602-18F34B92405B}"/>
              </a:ext>
            </a:extLst>
          </p:cNvPr>
          <p:cNvCxnSpPr>
            <a:cxnSpLocks/>
          </p:cNvCxnSpPr>
          <p:nvPr/>
        </p:nvCxnSpPr>
        <p:spPr>
          <a:xfrm flipH="1">
            <a:off x="8075023" y="3076303"/>
            <a:ext cx="2177" cy="8098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30A6D65-CB9F-4705-8E9B-96C7E0FE9CAD}"/>
              </a:ext>
            </a:extLst>
          </p:cNvPr>
          <p:cNvSpPr txBox="1"/>
          <p:nvPr/>
        </p:nvSpPr>
        <p:spPr>
          <a:xfrm>
            <a:off x="6315676" y="5632661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Karmina Rg" panose="02000503060000020004" pitchFamily="50" charset="0"/>
                <a:ea typeface="Karmina Rg" panose="02000503060000020004" pitchFamily="50" charset="0"/>
              </a:rPr>
              <a:t>42”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2736D49-093D-40BC-9F0B-75419EB3E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0" y="3124200"/>
            <a:ext cx="495300" cy="61912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8A8C501-1EBC-4159-8686-DFCDE544F6C9}"/>
              </a:ext>
            </a:extLst>
          </p:cNvPr>
          <p:cNvSpPr txBox="1"/>
          <p:nvPr/>
        </p:nvSpPr>
        <p:spPr>
          <a:xfrm>
            <a:off x="7620000" y="1534868"/>
            <a:ext cx="3601692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Karmina Rg" panose="02000503060000020004" pitchFamily="50" charset="0"/>
                <a:ea typeface="Karmina Rg" panose="02000503060000020004" pitchFamily="50" charset="0"/>
              </a:rPr>
              <a:t>What angle?</a:t>
            </a:r>
          </a:p>
          <a:p>
            <a:r>
              <a:rPr lang="en-US" b="1" dirty="0">
                <a:latin typeface="Karmina Rg" panose="02000503060000020004" pitchFamily="50" charset="0"/>
                <a:ea typeface="Karmina Rg" panose="02000503060000020004" pitchFamily="50" charset="0"/>
              </a:rPr>
              <a:t>What length probe to detect if 42”?</a:t>
            </a:r>
          </a:p>
          <a:p>
            <a:r>
              <a:rPr lang="en-US" b="1" dirty="0">
                <a:latin typeface="Karmina Rg" panose="02000503060000020004" pitchFamily="50" charset="0"/>
                <a:ea typeface="Karmina Rg" panose="02000503060000020004" pitchFamily="50" charset="0"/>
              </a:rPr>
              <a:t>What actual depth if not 42”?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98BA7F-D798-4ACA-BACB-CD25CEFD319A}"/>
              </a:ext>
            </a:extLst>
          </p:cNvPr>
          <p:cNvSpPr txBox="1"/>
          <p:nvPr/>
        </p:nvSpPr>
        <p:spPr>
          <a:xfrm>
            <a:off x="7899589" y="4629834"/>
            <a:ext cx="16527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Karmina Rg" panose="02000503060000020004" pitchFamily="50" charset="0"/>
                <a:ea typeface="Karmina Rg" panose="02000503060000020004" pitchFamily="50" charset="0"/>
              </a:rPr>
              <a:t>1. Actual depth</a:t>
            </a:r>
          </a:p>
          <a:p>
            <a:r>
              <a:rPr lang="en-US" b="1" dirty="0">
                <a:latin typeface="Karmina Rg" panose="02000503060000020004" pitchFamily="50" charset="0"/>
                <a:ea typeface="Karmina Rg" panose="02000503060000020004" pitchFamily="50" charset="0"/>
              </a:rPr>
              <a:t>2. &gt;= 42 Yes/No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E3782D-E977-450C-BCFE-F040EF50CDAC}"/>
              </a:ext>
            </a:extLst>
          </p:cNvPr>
          <p:cNvSpPr txBox="1"/>
          <p:nvPr/>
        </p:nvSpPr>
        <p:spPr>
          <a:xfrm>
            <a:off x="3962401" y="183693"/>
            <a:ext cx="35052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Karmina Rg" panose="02000503060000020004" pitchFamily="50" charset="0"/>
                <a:ea typeface="Karmina Rg" panose="02000503060000020004" pitchFamily="50" charset="0"/>
              </a:rPr>
              <a:t>Eagle Scout</a:t>
            </a:r>
          </a:p>
          <a:p>
            <a:r>
              <a:rPr lang="en-US" sz="1600" b="1" u="sng" dirty="0">
                <a:latin typeface="Karmina Rg" panose="02000503060000020004" pitchFamily="50" charset="0"/>
                <a:ea typeface="Karmina Rg" panose="02000503060000020004" pitchFamily="50" charset="0"/>
              </a:rPr>
              <a:t>Consulting Project</a:t>
            </a:r>
          </a:p>
          <a:p>
            <a:endParaRPr lang="en-US" sz="1600" b="1" dirty="0">
              <a:latin typeface="Karmina Rg" panose="02000503060000020004" pitchFamily="50" charset="0"/>
              <a:ea typeface="Karmina Rg" panose="02000503060000020004" pitchFamily="50" charset="0"/>
            </a:endParaRPr>
          </a:p>
          <a:p>
            <a:r>
              <a:rPr lang="en-US" sz="1600" b="1" dirty="0">
                <a:latin typeface="Karmina Rg" panose="02000503060000020004" pitchFamily="50" charset="0"/>
                <a:ea typeface="Karmina Rg" panose="02000503060000020004" pitchFamily="50" charset="0"/>
              </a:rPr>
              <a:t>Application of Pythagorean Theorem</a:t>
            </a:r>
          </a:p>
          <a:p>
            <a:endParaRPr lang="en-US" sz="1600" b="1" dirty="0">
              <a:latin typeface="Karmina Rg" panose="02000503060000020004" pitchFamily="50" charset="0"/>
              <a:ea typeface="Karmina Rg" panose="02000503060000020004" pitchFamily="50" charset="0"/>
            </a:endParaRPr>
          </a:p>
          <a:p>
            <a:r>
              <a:rPr lang="en-US" sz="1600" b="1" dirty="0">
                <a:latin typeface="Karmina Rg" panose="02000503060000020004" pitchFamily="50" charset="0"/>
                <a:ea typeface="Karmina Rg" panose="02000503060000020004" pitchFamily="50" charset="0"/>
              </a:rPr>
              <a:t>Logan White</a:t>
            </a:r>
          </a:p>
          <a:p>
            <a:r>
              <a:rPr lang="en-US" sz="1600" b="1" dirty="0">
                <a:latin typeface="Karmina Rg" panose="02000503060000020004" pitchFamily="50" charset="0"/>
                <a:ea typeface="Karmina Rg" panose="02000503060000020004" pitchFamily="50" charset="0"/>
              </a:rPr>
              <a:t>Ben Bogues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7A0922-339D-4BF9-BE1B-C3CC69A9AB90}"/>
              </a:ext>
            </a:extLst>
          </p:cNvPr>
          <p:cNvSpPr txBox="1"/>
          <p:nvPr/>
        </p:nvSpPr>
        <p:spPr>
          <a:xfrm>
            <a:off x="346229" y="265093"/>
            <a:ext cx="35984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Karmina Rg" panose="02000503060000020004" pitchFamily="50" charset="0"/>
                <a:ea typeface="Karmina Rg" panose="02000503060000020004" pitchFamily="50" charset="0"/>
              </a:rPr>
              <a:t>Central Cemetery of Brookfield, Connecticut</a:t>
            </a:r>
          </a:p>
          <a:p>
            <a:r>
              <a:rPr lang="en-US" sz="1400" b="1" dirty="0">
                <a:latin typeface="Karmina Rg" panose="02000503060000020004" pitchFamily="50" charset="0"/>
                <a:ea typeface="Karmina Rg" panose="02000503060000020004" pitchFamily="50" charset="0"/>
              </a:rPr>
              <a:t>PO Box 821 | 490 Federal Road</a:t>
            </a:r>
          </a:p>
          <a:p>
            <a:r>
              <a:rPr lang="en-US" sz="1400" b="1" dirty="0">
                <a:latin typeface="Karmina Rg" panose="02000503060000020004" pitchFamily="50" charset="0"/>
                <a:ea typeface="Karmina Rg" panose="02000503060000020004" pitchFamily="50" charset="0"/>
              </a:rPr>
              <a:t>Brookfield, CT 06804</a:t>
            </a:r>
          </a:p>
          <a:p>
            <a:r>
              <a:rPr lang="en-US" sz="1400" b="1" dirty="0">
                <a:latin typeface="Karmina Rg" panose="02000503060000020004" pitchFamily="50" charset="0"/>
                <a:ea typeface="Karmina Rg" panose="02000503060000020004" pitchFamily="50" charset="0"/>
              </a:rPr>
              <a:t>(203) 775-3278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5F85B9-AF26-4144-B797-0B2410967B1A}"/>
              </a:ext>
            </a:extLst>
          </p:cNvPr>
          <p:cNvSpPr txBox="1"/>
          <p:nvPr/>
        </p:nvSpPr>
        <p:spPr>
          <a:xfrm>
            <a:off x="346229" y="1335369"/>
            <a:ext cx="1675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Karmina Rg" panose="02000503060000020004" pitchFamily="50" charset="0"/>
                <a:ea typeface="Karmina Rg" panose="02000503060000020004" pitchFamily="50" charset="0"/>
              </a:rPr>
              <a:t>November 28, 2020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ACA8D0D-8793-47C2-96C5-274498488A27}"/>
              </a:ext>
            </a:extLst>
          </p:cNvPr>
          <p:cNvCxnSpPr>
            <a:cxnSpLocks/>
          </p:cNvCxnSpPr>
          <p:nvPr/>
        </p:nvCxnSpPr>
        <p:spPr>
          <a:xfrm flipV="1">
            <a:off x="9691545" y="4800600"/>
            <a:ext cx="748371" cy="1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6DD6C0D-8136-472F-89E8-B0877BA26FF2}"/>
              </a:ext>
            </a:extLst>
          </p:cNvPr>
          <p:cNvCxnSpPr>
            <a:cxnSpLocks/>
          </p:cNvCxnSpPr>
          <p:nvPr/>
        </p:nvCxnSpPr>
        <p:spPr>
          <a:xfrm flipV="1">
            <a:off x="9707081" y="5086903"/>
            <a:ext cx="748371" cy="1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4EF97A0-C2F9-43DC-802A-E1B904FDCFC2}"/>
              </a:ext>
            </a:extLst>
          </p:cNvPr>
          <p:cNvSpPr txBox="1"/>
          <p:nvPr/>
        </p:nvSpPr>
        <p:spPr>
          <a:xfrm>
            <a:off x="7620000" y="180328"/>
            <a:ext cx="4485843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u="sng" dirty="0">
                <a:latin typeface="Karmina Rg" panose="02000503060000020004" pitchFamily="50" charset="0"/>
                <a:ea typeface="Karmina Rg" panose="02000503060000020004" pitchFamily="50" charset="0"/>
              </a:rPr>
              <a:t>Situation</a:t>
            </a:r>
            <a:r>
              <a:rPr lang="en-US" b="1" dirty="0">
                <a:latin typeface="Karmina Rg" panose="02000503060000020004" pitchFamily="50" charset="0"/>
                <a:ea typeface="Karmina Rg" panose="02000503060000020004" pitchFamily="50" charset="0"/>
              </a:rPr>
              <a:t>: Structural Performance Failures</a:t>
            </a:r>
          </a:p>
          <a:p>
            <a:r>
              <a:rPr lang="en-US" b="1" u="sng" dirty="0">
                <a:latin typeface="Karmina Rg" panose="02000503060000020004" pitchFamily="50" charset="0"/>
                <a:ea typeface="Karmina Rg" panose="02000503060000020004" pitchFamily="50" charset="0"/>
              </a:rPr>
              <a:t>Analysis</a:t>
            </a:r>
            <a:r>
              <a:rPr lang="en-US" b="1" dirty="0">
                <a:latin typeface="Karmina Rg" panose="02000503060000020004" pitchFamily="50" charset="0"/>
                <a:ea typeface="Karmina Rg" panose="02000503060000020004" pitchFamily="50" charset="0"/>
              </a:rPr>
              <a:t>: Determine Prevalence of Problem</a:t>
            </a:r>
          </a:p>
          <a:p>
            <a:r>
              <a:rPr lang="en-US" b="1" dirty="0">
                <a:latin typeface="Karmina Rg" panose="02000503060000020004" pitchFamily="50" charset="0"/>
                <a:ea typeface="Karmina Rg" panose="02000503060000020004" pitchFamily="50" charset="0"/>
              </a:rPr>
              <a:t>Proposed 1</a:t>
            </a:r>
            <a:r>
              <a:rPr lang="en-US" b="1" baseline="30000" dirty="0">
                <a:latin typeface="Karmina Rg" panose="02000503060000020004" pitchFamily="50" charset="0"/>
                <a:ea typeface="Karmina Rg" panose="02000503060000020004" pitchFamily="50" charset="0"/>
              </a:rPr>
              <a:t>st</a:t>
            </a:r>
            <a:r>
              <a:rPr lang="en-US" b="1" dirty="0">
                <a:latin typeface="Karmina Rg" panose="02000503060000020004" pitchFamily="50" charset="0"/>
                <a:ea typeface="Karmina Rg" panose="02000503060000020004" pitchFamily="50" charset="0"/>
              </a:rPr>
              <a:t> </a:t>
            </a:r>
            <a:r>
              <a:rPr lang="en-US" b="1" u="sng" dirty="0">
                <a:latin typeface="Karmina Rg" panose="02000503060000020004" pitchFamily="50" charset="0"/>
                <a:ea typeface="Karmina Rg" panose="02000503060000020004" pitchFamily="50" charset="0"/>
              </a:rPr>
              <a:t>Action</a:t>
            </a:r>
            <a:r>
              <a:rPr lang="en-US" b="1" dirty="0">
                <a:latin typeface="Karmina Rg" panose="02000503060000020004" pitchFamily="50" charset="0"/>
                <a:ea typeface="Karmina Rg" panose="02000503060000020004" pitchFamily="50" charset="0"/>
              </a:rPr>
              <a:t>: Develop Method</a:t>
            </a:r>
          </a:p>
          <a:p>
            <a:r>
              <a:rPr lang="en-US" b="1" dirty="0">
                <a:latin typeface="Karmina Rg" panose="02000503060000020004" pitchFamily="50" charset="0"/>
                <a:ea typeface="Karmina Rg" panose="02000503060000020004" pitchFamily="50" charset="0"/>
              </a:rPr>
              <a:t>Anticipated </a:t>
            </a:r>
            <a:r>
              <a:rPr lang="en-US" b="1" u="sng" dirty="0">
                <a:latin typeface="Karmina Rg" panose="02000503060000020004" pitchFamily="50" charset="0"/>
                <a:ea typeface="Karmina Rg" panose="02000503060000020004" pitchFamily="50" charset="0"/>
              </a:rPr>
              <a:t>Result</a:t>
            </a:r>
            <a:r>
              <a:rPr lang="en-US" b="1" dirty="0">
                <a:latin typeface="Karmina Rg" panose="02000503060000020004" pitchFamily="50" charset="0"/>
                <a:ea typeface="Karmina Rg" panose="02000503060000020004" pitchFamily="50" charset="0"/>
              </a:rPr>
              <a:t>: Reproducible  Approach</a:t>
            </a:r>
          </a:p>
        </p:txBody>
      </p:sp>
    </p:spTree>
    <p:extLst>
      <p:ext uri="{BB962C8B-B14F-4D97-AF65-F5344CB8AC3E}">
        <p14:creationId xmlns:p14="http://schemas.microsoft.com/office/powerpoint/2010/main" val="1890089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FC97BC5-F1E5-4810-ABDA-A15C6FEEBE50}"/>
              </a:ext>
            </a:extLst>
          </p:cNvPr>
          <p:cNvSpPr/>
          <p:nvPr/>
        </p:nvSpPr>
        <p:spPr>
          <a:xfrm>
            <a:off x="6781800" y="152401"/>
            <a:ext cx="4495800" cy="6705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5417F3-3A74-46F1-8D87-E70EE4BAD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80" y="1325880"/>
            <a:ext cx="3977640" cy="530352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1AF87E6-8429-4615-A912-A8C549E920E1}"/>
              </a:ext>
            </a:extLst>
          </p:cNvPr>
          <p:cNvGrpSpPr/>
          <p:nvPr/>
        </p:nvGrpSpPr>
        <p:grpSpPr>
          <a:xfrm>
            <a:off x="457200" y="152400"/>
            <a:ext cx="4720045" cy="6705600"/>
            <a:chOff x="457200" y="152400"/>
            <a:chExt cx="4720045" cy="67056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3138B0A-637F-4102-9845-E4ABC1DDA2DD}"/>
                </a:ext>
              </a:extLst>
            </p:cNvPr>
            <p:cNvSpPr/>
            <p:nvPr/>
          </p:nvSpPr>
          <p:spPr>
            <a:xfrm>
              <a:off x="457200" y="152400"/>
              <a:ext cx="4720045" cy="6705600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4" name="Picture 3" descr="A picture containing text, grass, outdoor, truck&#10;&#10;Description automatically generated">
              <a:extLst>
                <a:ext uri="{FF2B5EF4-FFF2-40B4-BE49-F238E27FC236}">
                  <a16:creationId xmlns:a16="http://schemas.microsoft.com/office/drawing/2014/main" id="{59E12657-1394-420E-BDCE-4043372B5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8240" y="367401"/>
              <a:ext cx="2057400" cy="1623876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</p:pic>
        <p:pic>
          <p:nvPicPr>
            <p:cNvPr id="5" name="Picture 4" descr="A picture containing outdoor, grass, ground, stone&#10;&#10;Description automatically generated">
              <a:extLst>
                <a:ext uri="{FF2B5EF4-FFF2-40B4-BE49-F238E27FC236}">
                  <a16:creationId xmlns:a16="http://schemas.microsoft.com/office/drawing/2014/main" id="{EB62E57E-A0CE-4EA0-95B1-92559FF38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8240" y="2092772"/>
              <a:ext cx="2057400" cy="2743200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</p:pic>
        <p:pic>
          <p:nvPicPr>
            <p:cNvPr id="6" name="Picture 5" descr="A picture containing building, outdoor, stone, concrete&#10;&#10;Description automatically generated">
              <a:extLst>
                <a:ext uri="{FF2B5EF4-FFF2-40B4-BE49-F238E27FC236}">
                  <a16:creationId xmlns:a16="http://schemas.microsoft.com/office/drawing/2014/main" id="{79D11B54-B006-4932-8485-17FEF2F44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333" y="2092772"/>
              <a:ext cx="2057400" cy="2743200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AA36E0F-D2BA-473C-95A5-6648A9E5A2AA}"/>
                </a:ext>
              </a:extLst>
            </p:cNvPr>
            <p:cNvSpPr txBox="1"/>
            <p:nvPr/>
          </p:nvSpPr>
          <p:spPr>
            <a:xfrm>
              <a:off x="644400" y="353585"/>
              <a:ext cx="2213811" cy="76944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u="sng" dirty="0">
                  <a:solidFill>
                    <a:schemeClr val="bg1"/>
                  </a:solidFill>
                  <a:latin typeface="Karmina Rg" panose="02000503060000020004" pitchFamily="50" charset="0"/>
                  <a:ea typeface="Karmina Rg" panose="02000503060000020004" pitchFamily="50" charset="0"/>
                </a:rPr>
                <a:t>Monument Foundation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Karmina Rg" panose="02000503060000020004" pitchFamily="50" charset="0"/>
                  <a:ea typeface="Karmina Rg" panose="02000503060000020004" pitchFamily="50" charset="0"/>
                </a:rPr>
                <a:t>Example of 42” Standard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Karmina Rg" panose="02000503060000020004" pitchFamily="50" charset="0"/>
                  <a:ea typeface="Karmina Rg" panose="02000503060000020004" pitchFamily="50" charset="0"/>
                </a:rPr>
                <a:t>36 x 14 x 42 in</a:t>
              </a:r>
            </a:p>
          </p:txBody>
        </p:sp>
        <p:pic>
          <p:nvPicPr>
            <p:cNvPr id="13" name="Picture 12" descr="A picture containing grass, outdoor&#10;&#10;Description automatically generated">
              <a:extLst>
                <a:ext uri="{FF2B5EF4-FFF2-40B4-BE49-F238E27FC236}">
                  <a16:creationId xmlns:a16="http://schemas.microsoft.com/office/drawing/2014/main" id="{620B6E27-6BAF-4427-821C-1B0E57FE4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4910763"/>
              <a:ext cx="3657600" cy="1847088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1BE0719-4BE0-4F07-9DE4-EFB987BF27B9}"/>
              </a:ext>
            </a:extLst>
          </p:cNvPr>
          <p:cNvSpPr txBox="1"/>
          <p:nvPr/>
        </p:nvSpPr>
        <p:spPr>
          <a:xfrm>
            <a:off x="7556508" y="360402"/>
            <a:ext cx="2946384" cy="83099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mina Rg" panose="02000503060000020004" pitchFamily="50" charset="0"/>
                <a:ea typeface="Karmina Rg" panose="02000503060000020004" pitchFamily="50" charset="0"/>
              </a:rPr>
              <a:t>The Problem: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mina Rg" panose="02000503060000020004" pitchFamily="50" charset="0"/>
                <a:ea typeface="Karmina Rg" panose="02000503060000020004" pitchFamily="50" charset="0"/>
              </a:rPr>
              <a:t>Structural Performance Failure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mina Rg" panose="02000503060000020004" pitchFamily="50" charset="0"/>
                <a:ea typeface="Karmina Rg" panose="02000503060000020004" pitchFamily="50" charset="0"/>
              </a:rPr>
              <a:t>Non-Compliant to 42” Standard</a:t>
            </a:r>
          </a:p>
        </p:txBody>
      </p:sp>
    </p:spTree>
    <p:extLst>
      <p:ext uri="{BB962C8B-B14F-4D97-AF65-F5344CB8AC3E}">
        <p14:creationId xmlns:p14="http://schemas.microsoft.com/office/powerpoint/2010/main" val="26225085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126</Words>
  <Application>Microsoft Office PowerPoint</Application>
  <PresentationFormat>Widescreen</PresentationFormat>
  <Paragraphs>31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Karmina Rg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Jeffrey G. Nolan</dc:creator>
  <cp:lastModifiedBy>Jeffrey G. Nolan</cp:lastModifiedBy>
  <cp:revision>33</cp:revision>
  <dcterms:created xsi:type="dcterms:W3CDTF">2020-11-28T10:12:31Z</dcterms:created>
  <dcterms:modified xsi:type="dcterms:W3CDTF">2021-11-19T13:17:06Z</dcterms:modified>
</cp:coreProperties>
</file>